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7AD357C-952E-4AB5-8224-82F6D34744F3}">
  <a:tblStyle styleId="{97AD357C-952E-4AB5-8224-82F6D34744F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pcf85P7K-sZ0bzrJ9G1BMeuIQsZtMNW_GF2qMIyTZKE/copy" TargetMode="External"/><Relationship Id="rId10" Type="http://schemas.openxmlformats.org/officeDocument/2006/relationships/hyperlink" Target="https://docs.google.com/presentation/d/1b2I-vy7HD0VhNhcVN-LQmgOcRoDWjAJ85BHx7RPrD5g/copy" TargetMode="External"/><Relationship Id="rId13" Type="http://schemas.openxmlformats.org/officeDocument/2006/relationships/hyperlink" Target="https://docs.google.com/presentation/d/10d0oeJfIa7dvR1F6L4iMXCK0h6HtvadAVTm46n8CLw8/copy" TargetMode="External"/><Relationship Id="rId12" Type="http://schemas.openxmlformats.org/officeDocument/2006/relationships/hyperlink" Target="https://docs.google.com/presentation/d/1GvjxoV54RfO_ZBt6ugOxa8nSxWvokwzzzirwXr-xc1I/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qW2aKLFnCfpto7c_R4F8INNzvW3LV7DMqthy8Hlsj8Q/copy" TargetMode="External"/><Relationship Id="rId9" Type="http://schemas.openxmlformats.org/officeDocument/2006/relationships/hyperlink" Target="https://docs.google.com/presentation/d/172i3hNg6I6yH5PZlxp1mZ7h1K2CNzdYs5GiZvr7ltLc/copy" TargetMode="External"/><Relationship Id="rId15" Type="http://schemas.openxmlformats.org/officeDocument/2006/relationships/hyperlink" Target="https://docs.google.com/presentation/d/1YGVcfVG1z0FhO7Ut92fl9lsEl_trUcurGZ1o2H5IvNw/copy" TargetMode="External"/><Relationship Id="rId14" Type="http://schemas.openxmlformats.org/officeDocument/2006/relationships/hyperlink" Target="https://docs.google.com/presentation/d/1qW2aKLFnCfpto7c_R4F8INNzvW3LV7DMqthy8Hlsj8Q/copy" TargetMode="External"/><Relationship Id="rId16" Type="http://schemas.openxmlformats.org/officeDocument/2006/relationships/image" Target="../media/image2.png"/><Relationship Id="rId5" Type="http://schemas.openxmlformats.org/officeDocument/2006/relationships/hyperlink" Target="https://docs.google.com/presentation/d/1UMZHtjhR9V1qHMMeS5b0EkM1ASjlWdIDDCsVuX3Zt0g/copy" TargetMode="External"/><Relationship Id="rId6" Type="http://schemas.openxmlformats.org/officeDocument/2006/relationships/hyperlink" Target="https://docs.google.com/presentation/d/1EZkZKI9nNvmzoXtpkiusFbU1Xaf8m9O9Y4mC4HyRdAI/copy" TargetMode="External"/><Relationship Id="rId7" Type="http://schemas.openxmlformats.org/officeDocument/2006/relationships/hyperlink" Target="https://docs.google.com/presentation/d/1BOi3uyu7LY4_5w40nJu-3mWVUfblJdM0ZobdE2jE9i8/copy" TargetMode="External"/><Relationship Id="rId8" Type="http://schemas.openxmlformats.org/officeDocument/2006/relationships/hyperlink" Target="https://docs.google.com/presentation/d/1tfgbsBN0HYVmdGjc_53JnVfM1uLJWKfSaBoxbTZIju0/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tfgbsBN0HYVmdGjc_53JnVfM1uLJWKfSaBoxbTZIju0/copy"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72i3hNg6I6yH5PZlxp1mZ7h1K2CNzdYs5GiZvr7ltLc/copy"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544638"/>
          <a:ext cx="3000000" cy="3000000"/>
        </p:xfrm>
        <a:graphic>
          <a:graphicData uri="http://schemas.openxmlformats.org/drawingml/2006/table">
            <a:tbl>
              <a:tblPr>
                <a:noFill/>
                <a:tableStyleId>{97AD357C-952E-4AB5-8224-82F6D34744F3}</a:tableStyleId>
              </a:tblPr>
              <a:tblGrid>
                <a:gridCol w="1458775"/>
                <a:gridCol w="3684800"/>
                <a:gridCol w="3910450"/>
              </a:tblGrid>
              <a:tr h="3478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7: Antebellum Industrial Growth</a:t>
                      </a:r>
                      <a:endParaRPr b="1">
                        <a:latin typeface="Inter"/>
                        <a:ea typeface="Inter"/>
                        <a:cs typeface="Inter"/>
                        <a:sym typeface="Inter"/>
                      </a:endParaRPr>
                    </a:p>
                  </a:txBody>
                  <a:tcPr marT="91425" marB="91425" marR="91425" marL="91425"/>
                </a:tc>
                <a:tc hMerge="1"/>
              </a:tr>
              <a:tr h="5084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was the most </a:t>
                      </a:r>
                      <a:r>
                        <a:rPr lang="en" sz="1200">
                          <a:solidFill>
                            <a:schemeClr val="dk1"/>
                          </a:solidFill>
                          <a:latin typeface="Inter"/>
                          <a:ea typeface="Inter"/>
                          <a:cs typeface="Inter"/>
                          <a:sym typeface="Inter"/>
                        </a:rPr>
                        <a:t>significant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cause</a:t>
                      </a:r>
                      <a:r>
                        <a:rPr lang="en" sz="1200">
                          <a:solidFill>
                            <a:schemeClr val="dk1"/>
                          </a:solidFill>
                          <a:latin typeface="Inter"/>
                          <a:ea typeface="Inter"/>
                          <a:cs typeface="Inter"/>
                          <a:sym typeface="Inter"/>
                        </a:rPr>
                        <a:t> of the First Industrial Revolution?</a:t>
                      </a:r>
                      <a:endParaRPr sz="1300">
                        <a:latin typeface="Inter"/>
                        <a:ea typeface="Inter"/>
                        <a:cs typeface="Inter"/>
                        <a:sym typeface="Inter"/>
                      </a:endParaRPr>
                    </a:p>
                  </a:txBody>
                  <a:tcPr marT="91425" marB="91425" marR="91425" marL="91425"/>
                </a:tc>
                <a:tc hMerge="1"/>
              </a:tr>
              <a:tr h="33450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7.33, 7.47, 7.55, 7.56, 7.59</a:t>
                      </a:r>
                      <a:endParaRPr sz="1300">
                        <a:latin typeface="Inter"/>
                        <a:ea typeface="Inter"/>
                        <a:cs typeface="Inter"/>
                        <a:sym typeface="Inter"/>
                      </a:endParaRPr>
                    </a:p>
                  </a:txBody>
                  <a:tcPr marT="91425" marB="91425" marR="91425" marL="91425"/>
                </a:tc>
                <a:tc hMerge="1"/>
              </a:tr>
              <a:tr h="6422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 and Sourcing</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6057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Versions of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5"/>
                        </a:rPr>
                        <a:t>Technological Innovations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Transportation &amp; Infrastructure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Growing Labor Force</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Antebellum Industrial Growth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Versions of Printed Student Handouts (Print an equal number of worksheets)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1"/>
                        </a:rPr>
                        <a:t>Technological Innovations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2"/>
                        </a:rPr>
                        <a:t>Transportation &amp; Infrastructure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3"/>
                        </a:rPr>
                        <a:t>Growing Labor Force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7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Industrialization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Quickwrite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63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4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3 Supporting questions within the </a:t>
                      </a:r>
                      <a:r>
                        <a:rPr lang="en" sz="1200" u="sng">
                          <a:solidFill>
                            <a:schemeClr val="accent5"/>
                          </a:solidFill>
                          <a:latin typeface="Inter"/>
                          <a:ea typeface="Inter"/>
                          <a:cs typeface="Inter"/>
                          <a:sym typeface="Inter"/>
                          <a:hlinkClick r:id="rId15">
                            <a:extLst>
                              <a:ext uri="{A12FA001-AC4F-418D-AE19-62706E023703}">
                                <ahyp:hlinkClr val="tx"/>
                              </a:ext>
                            </a:extLst>
                          </a:hlinkClick>
                        </a:rPr>
                        <a:t>Unit 6 Inquiry Journal</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22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5</a:t>
                      </a:r>
                      <a:r>
                        <a:rPr lang="en" sz="1200">
                          <a:solidFill>
                            <a:srgbClr val="000000"/>
                          </a:solidFill>
                          <a:latin typeface="Inter"/>
                          <a:ea typeface="Inter"/>
                          <a:cs typeface="Inter"/>
                          <a:sym typeface="Inter"/>
                        </a:rPr>
                        <a:t>: Unit 6- Topic </a:t>
                      </a:r>
                      <a:r>
                        <a:rPr lang="en" sz="1200">
                          <a:latin typeface="Inter"/>
                          <a:ea typeface="Inter"/>
                          <a:cs typeface="Inter"/>
                          <a:sym typeface="Inter"/>
                        </a:rPr>
                        <a:t>3</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6</a:t>
                      </a:r>
                      <a:r>
                        <a:rPr lang="en" sz="1200">
                          <a:solidFill>
                            <a:srgbClr val="000000"/>
                          </a:solidFill>
                          <a:latin typeface="Inter"/>
                          <a:ea typeface="Inter"/>
                          <a:cs typeface="Inter"/>
                          <a:sym typeface="Inter"/>
                        </a:rPr>
                        <a:t>- Topic </a:t>
                      </a:r>
                      <a:r>
                        <a:rPr lang="en" sz="1200">
                          <a:latin typeface="Inter"/>
                          <a:ea typeface="Inter"/>
                          <a:cs typeface="Inter"/>
                          <a:sym typeface="Inter"/>
                        </a:rPr>
                        <a:t>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Early Republic</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6">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{97AD357C-952E-4AB5-8224-82F6D34744F3}</a:tableStyleId>
              </a:tblPr>
              <a:tblGrid>
                <a:gridCol w="1458775"/>
                <a:gridCol w="3684800"/>
                <a:gridCol w="3910450"/>
              </a:tblGrid>
              <a:tr h="3131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7: Antebellum Industrial Growth </a:t>
                      </a:r>
                      <a:r>
                        <a:rPr b="1" lang="en">
                          <a:solidFill>
                            <a:schemeClr val="dk1"/>
                          </a:solidFill>
                          <a:latin typeface="Inter"/>
                          <a:ea typeface="Inter"/>
                          <a:cs typeface="Inter"/>
                          <a:sym typeface="Inter"/>
                        </a:rPr>
                        <a:t>- Continued</a:t>
                      </a:r>
                      <a:endParaRPr b="1">
                        <a:solidFill>
                          <a:schemeClr val="dk1"/>
                        </a:solidFill>
                        <a:latin typeface="Inter"/>
                        <a:ea typeface="Inter"/>
                        <a:cs typeface="Inter"/>
                        <a:sym typeface="Inter"/>
                      </a:endParaRPr>
                    </a:p>
                  </a:txBody>
                  <a:tcPr marT="91425" marB="91425" marR="91425" marL="91425"/>
                </a:tc>
                <a:tc hMerge="1"/>
              </a:tr>
              <a:tr h="722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background for Antebellum Industrial Growth with the “What is the Context? - First Industrial Revolution reading (page 1 of each version of the student worksheet). Students will answer check for understanding questions as they read. This reading can be done as a class, individually, or in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the handout for the “What is the Context?” Reading</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Provide students time to read the passage and answer the guiding questions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Ask for volunteers to provide answers to the questions and discuss key points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“What is the Context?” over the </a:t>
                      </a:r>
                      <a:r>
                        <a:rPr lang="en" sz="1200">
                          <a:latin typeface="Inter"/>
                          <a:ea typeface="Inter"/>
                          <a:cs typeface="Inter"/>
                          <a:sym typeface="Inter"/>
                        </a:rPr>
                        <a:t>First</a:t>
                      </a:r>
                      <a:r>
                        <a:rPr lang="en" sz="1200">
                          <a:latin typeface="Inter"/>
                          <a:ea typeface="Inter"/>
                          <a:cs typeface="Inter"/>
                          <a:sym typeface="Inter"/>
                        </a:rPr>
                        <a:t> Industrial Revolution </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Answer the guiding questions associated with the reading</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Participate in class discussion over guided questions answers and key points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56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a:t>
                      </a:r>
                      <a:r>
                        <a:rPr lang="en" sz="1200" u="sng">
                          <a:solidFill>
                            <a:schemeClr val="hlink"/>
                          </a:solidFill>
                          <a:latin typeface="Inter"/>
                          <a:ea typeface="Inter"/>
                          <a:cs typeface="Inter"/>
                          <a:sym typeface="Inter"/>
                          <a:hlinkClick r:id="rId4"/>
                        </a:rPr>
                        <a:t> slides 1-6</a:t>
                      </a:r>
                      <a:r>
                        <a:rPr lang="en" sz="1200">
                          <a:solidFill>
                            <a:schemeClr val="dk1"/>
                          </a:solidFill>
                          <a:latin typeface="Inter"/>
                          <a:ea typeface="Inter"/>
                          <a:cs typeface="Inter"/>
                          <a:sym typeface="Inter"/>
                        </a:rPr>
                        <a:t>, guide students through the “You Be the Judge” </a:t>
                      </a:r>
                      <a:r>
                        <a:rPr lang="en" sz="1200">
                          <a:solidFill>
                            <a:schemeClr val="dk1"/>
                          </a:solidFill>
                          <a:latin typeface="Inter"/>
                          <a:ea typeface="Inter"/>
                          <a:cs typeface="Inter"/>
                          <a:sym typeface="Inter"/>
                        </a:rPr>
                        <a:t>activity</a:t>
                      </a:r>
                      <a:r>
                        <a:rPr lang="en" sz="1200">
                          <a:solidFill>
                            <a:schemeClr val="dk1"/>
                          </a:solidFill>
                          <a:latin typeface="Inter"/>
                          <a:ea typeface="Inter"/>
                          <a:cs typeface="Inter"/>
                          <a:sym typeface="Inter"/>
                        </a:rPr>
                        <a:t>. Students will work with the source sets in their worksheet. After students read and view the sources, they will answer the Discussion Questions (page 5). Use a four(ish) corners approach to direct students to their small groups where they will complete the Evaluating Evidence Graphic Organizer (page 6). Each group will need to present their claim, evidence, and counterargument to the class. Give each group time to determine who the speakers will be. As each group is presenting their information, students will take notes on page 7 of the student worksheet. If you’d like (and time allows), encourage other groups to ask questions of the presenters or other groups.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activity with slides as guide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student groupings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head to the corners of the classroom to meet with all students who worked on the same source set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the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structure and expectations for group presentations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time to determine speakers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___ of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class discussion and monitor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partner to </a:t>
                      </a:r>
                      <a:r>
                        <a:rPr lang="en" sz="1200">
                          <a:solidFill>
                            <a:schemeClr val="dk1"/>
                          </a:solidFill>
                          <a:latin typeface="Inter"/>
                          <a:ea typeface="Inter"/>
                          <a:cs typeface="Inter"/>
                          <a:sym typeface="Inter"/>
                        </a:rPr>
                        <a:t>evaluate</a:t>
                      </a:r>
                      <a:r>
                        <a:rPr lang="en" sz="1200">
                          <a:solidFill>
                            <a:schemeClr val="dk1"/>
                          </a:solidFill>
                          <a:latin typeface="Inter"/>
                          <a:ea typeface="Inter"/>
                          <a:cs typeface="Inter"/>
                          <a:sym typeface="Inter"/>
                        </a:rPr>
                        <a:t> sources and answer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corner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about structure of presentation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speaker for small 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Take notes during presentations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of other groups</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{97AD357C-952E-4AB5-8224-82F6D34744F3}</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7: Antebellum Industrial Growth - Continued</a:t>
                      </a:r>
                      <a:endParaRPr b="1">
                        <a:solidFill>
                          <a:schemeClr val="dk1"/>
                        </a:solidFill>
                        <a:latin typeface="Inter"/>
                        <a:ea typeface="Inter"/>
                        <a:cs typeface="Inter"/>
                        <a:sym typeface="Inter"/>
                      </a:endParaRPr>
                    </a:p>
                  </a:txBody>
                  <a:tcPr marT="91425" marB="91425" marR="91425" marL="91425"/>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conclude the lesson, have students complete three-part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Students will 1) make their final vote, 2) explain their decision and support with evidence, and 3) explain how evidence can, at times, lead to differing conclusions.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provide instructions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time, tally the final verdict votes and present to class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Answer the three questions using specific evidence</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